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  <p:sldId id="285" r:id="rId4"/>
    <p:sldId id="282" r:id="rId5"/>
    <p:sldId id="283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9" r:id="rId19"/>
    <p:sldId id="270" r:id="rId20"/>
    <p:sldId id="271" r:id="rId21"/>
    <p:sldId id="272" r:id="rId22"/>
    <p:sldId id="273" r:id="rId23"/>
    <p:sldId id="274" r:id="rId24"/>
    <p:sldId id="276" r:id="rId25"/>
    <p:sldId id="277" r:id="rId26"/>
    <p:sldId id="284" r:id="rId2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41" d="100"/>
          <a:sy n="41" d="100"/>
        </p:scale>
        <p:origin x="-6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2" name="O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CFE53-3470-4C37-B80C-6EABEA19B11D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20" name="Tijdelijke aanduiding voor voet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012B6-DB5B-4437-B8E6-FF26D66BDFEC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CFE53-3470-4C37-B80C-6EABEA19B11D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012B6-DB5B-4437-B8E6-FF26D66BDFE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CFE53-3470-4C37-B80C-6EABEA19B11D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012B6-DB5B-4437-B8E6-FF26D66BDFE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CFE53-3470-4C37-B80C-6EABEA19B11D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012B6-DB5B-4437-B8E6-FF26D66BDFE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CFE53-3470-4C37-B80C-6EABEA19B11D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012B6-DB5B-4437-B8E6-FF26D66BDFEC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CFE53-3470-4C37-B80C-6EABEA19B11D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012B6-DB5B-4437-B8E6-FF26D66BDFE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CFE53-3470-4C37-B80C-6EABEA19B11D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012B6-DB5B-4437-B8E6-FF26D66BDFE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CFE53-3470-4C37-B80C-6EABEA19B11D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012B6-DB5B-4437-B8E6-FF26D66BDFE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CFE53-3470-4C37-B80C-6EABEA19B11D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012B6-DB5B-4437-B8E6-FF26D66BDFEC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6" name="Rechthoe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CFE53-3470-4C37-B80C-6EABEA19B11D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012B6-DB5B-4437-B8E6-FF26D66BDFE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CFE53-3470-4C37-B80C-6EABEA19B11D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012B6-DB5B-4437-B8E6-FF26D66BDFEC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9" name="Stroom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troom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jdelijke aanduiding voor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4" name="Tijdelijke aanduiding voor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A4CFE53-3470-4C37-B80C-6EABEA19B11D}" type="datetimeFigureOut">
              <a:rPr lang="nl-NL" smtClean="0"/>
              <a:pPr/>
              <a:t>5-9-2014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5C012B6-DB5B-4437-B8E6-FF26D66BDFEC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5" name="Rechthoe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0xGX3zM0iGU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0Cln1DKGI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Eisen leefomgeving 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Levend milieu .</a:t>
            </a:r>
          </a:p>
          <a:p>
            <a:r>
              <a:rPr lang="nl-NL" dirty="0" smtClean="0"/>
              <a:t>Dood milieu.</a:t>
            </a:r>
          </a:p>
          <a:p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068960"/>
            <a:ext cx="4524375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473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Virussen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 kunnen vermeerderen in levende cellen.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Bekende ziekten zijn: kinderziekten, griep, verkoudheid en aids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84740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Bacteriën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Er bestaan duizenden soorten bacteriën, die meestal onschuldig en zelfs nuttig kunnen zijn, anderen zijn heel schadelijk. 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Bacteriën zijn de bekendste ziekteverwekkers. 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30496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Schimmels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200.000 soorten worden     onderscheiden. 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  <a:p>
            <a:r>
              <a:rPr lang="nl-NL" dirty="0"/>
              <a:t>Sommige schimmels zijn producenten van antibiotica. 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Veroorzaken schimmelinfectie.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15883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Protozoa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Eencellige micro-organismen</a:t>
            </a:r>
            <a:br>
              <a:rPr lang="nl-NL" dirty="0" smtClean="0"/>
            </a:br>
            <a:endParaRPr lang="nl-NL" dirty="0"/>
          </a:p>
          <a:p>
            <a:r>
              <a:rPr lang="nl-NL" dirty="0" smtClean="0"/>
              <a:t>Malaria en dysenterie zijn voorbeelden van Protozoa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8692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Invloed van micro-organismen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Kunnen zowel een nuttige als ziekmakende invloed hebben.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Pathogene micro-organismen hebben een schadelijke invloed.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Ze kunnen het lichaam binnendringen en vermenigvuldig.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54740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Infectieziekte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Wanneer het lichaam hierop met ziekteverschijnselen reageert.</a:t>
            </a:r>
          </a:p>
          <a:p>
            <a:endParaRPr lang="nl-NL" dirty="0"/>
          </a:p>
          <a:p>
            <a:r>
              <a:rPr lang="nl-NL" dirty="0" smtClean="0"/>
              <a:t>Voor het ontstaan van infectieziekten moet er sprake zijn van infectiecyclus.</a:t>
            </a:r>
          </a:p>
          <a:p>
            <a:endParaRPr lang="nl-NL" dirty="0"/>
          </a:p>
          <a:p>
            <a:r>
              <a:rPr lang="nl-NL" dirty="0" smtClean="0"/>
              <a:t>De infectiecyclus geeft aan onder welke voorwaarden een infectieziekte kan optreden. </a:t>
            </a:r>
          </a:p>
        </p:txBody>
      </p:sp>
    </p:spTree>
    <p:extLst>
      <p:ext uri="{BB962C8B-B14F-4D97-AF65-F5344CB8AC3E}">
        <p14:creationId xmlns:p14="http://schemas.microsoft.com/office/powerpoint/2010/main" xmlns="" val="190258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Infectiecyclus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1. Er moeten micro-organismen zijn.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2. Er moet een geschikte leefomgeving zijn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3. Ze moeten de leefruimte kunnen verlaten.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4. Ze moeten getransporteerd worden (via lucht, water, voedsel, mens etc. 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5. Nadat ze getransporteerd zijn, moet hun nieuwe leefomgeving een toegangspoort zijn (een wond zijn)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53376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76470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Infectie voorkomen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nl-NL" dirty="0"/>
          </a:p>
          <a:p>
            <a:r>
              <a:rPr lang="nl-NL" dirty="0" smtClean="0"/>
              <a:t>Er moet een schakel uit de infectiecyclus verwijderd worden.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0177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Voorschriften voor hygiënisch 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nl-NL" dirty="0" smtClean="0"/>
          </a:p>
          <a:p>
            <a:r>
              <a:rPr lang="nl-NL" dirty="0" smtClean="0"/>
              <a:t>Hygiëne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Belangrijk om hygiënisch te werken zowel voor de zorgvrager als voor jezelf als verzorgende.  </a:t>
            </a:r>
          </a:p>
          <a:p>
            <a:endParaRPr lang="nl-NL" dirty="0"/>
          </a:p>
          <a:p>
            <a:r>
              <a:rPr lang="nl-NL" dirty="0" smtClean="0"/>
              <a:t>Beschermende maatregelen nemen.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Begrip voor de gevoelens en reactie van zorgvrager.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00383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 taak als verzorgende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Bewust omgaan met hygiënisch handelen.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Zorgvrager op de hoogte brengen van de desbetreffende hygiënische maatregelen.</a:t>
            </a:r>
          </a:p>
          <a:p>
            <a:pPr marL="82296" indent="0">
              <a:buNone/>
            </a:pPr>
            <a:endParaRPr lang="nl-NL" dirty="0" smtClean="0"/>
          </a:p>
          <a:p>
            <a:r>
              <a:rPr lang="nl-NL" dirty="0" smtClean="0"/>
              <a:t>Besmetting door micro-organismen zoveel mogelijk voorkomen.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08772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864096"/>
          </a:xfrm>
        </p:spPr>
        <p:txBody>
          <a:bodyPr>
            <a:normAutofit/>
          </a:bodyPr>
          <a:lstStyle/>
          <a:p>
            <a:r>
              <a:rPr lang="nl-NL" b="1" u="sng" dirty="0" smtClean="0"/>
              <a:t>Therapeutisch milieu 1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556792"/>
            <a:ext cx="7560840" cy="4824536"/>
          </a:xfrm>
        </p:spPr>
        <p:txBody>
          <a:bodyPr>
            <a:normAutofit/>
          </a:bodyPr>
          <a:lstStyle/>
          <a:p>
            <a:r>
              <a:rPr lang="nl-NL" dirty="0" smtClean="0"/>
              <a:t>Wanneer de omgeving van de zorgvrager de gezondheid bevordert of in standhoud.</a:t>
            </a:r>
          </a:p>
          <a:p>
            <a:r>
              <a:rPr lang="nl-NL" dirty="0" smtClean="0"/>
              <a:t>Zorgvrager zich veilig en prettig voelt.</a:t>
            </a:r>
          </a:p>
          <a:p>
            <a:r>
              <a:rPr lang="nl-NL" dirty="0" smtClean="0"/>
              <a:t>Zelfzorg en mantelzorg stimuleren of ondersteunend werken.</a:t>
            </a:r>
          </a:p>
        </p:txBody>
      </p:sp>
    </p:spTree>
    <p:extLst>
      <p:ext uri="{BB962C8B-B14F-4D97-AF65-F5344CB8AC3E}">
        <p14:creationId xmlns:p14="http://schemas.microsoft.com/office/powerpoint/2010/main" xmlns="" val="208314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Besmettingswegen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nl-NL" b="1" dirty="0" smtClean="0">
              <a:solidFill>
                <a:srgbClr val="FF0000"/>
              </a:solidFill>
            </a:endParaRPr>
          </a:p>
          <a:p>
            <a:r>
              <a:rPr lang="nl-NL" b="1" dirty="0" smtClean="0">
                <a:solidFill>
                  <a:srgbClr val="FF0000"/>
                </a:solidFill>
              </a:rPr>
              <a:t>Direct contact</a:t>
            </a:r>
            <a:r>
              <a:rPr lang="nl-NL" dirty="0" smtClean="0"/>
              <a:t>: direct van de bron op iemand anders.</a:t>
            </a:r>
            <a:br>
              <a:rPr lang="nl-NL" dirty="0" smtClean="0"/>
            </a:br>
            <a:r>
              <a:rPr lang="nl-NL" dirty="0" smtClean="0"/>
              <a:t>-via seksueel contact</a:t>
            </a:r>
          </a:p>
          <a:p>
            <a:pPr marL="82296" indent="0">
              <a:buNone/>
            </a:pPr>
            <a:r>
              <a:rPr lang="nl-NL" dirty="0"/>
              <a:t> </a:t>
            </a:r>
            <a:r>
              <a:rPr lang="nl-NL" dirty="0" smtClean="0"/>
              <a:t> - via verwondingen</a:t>
            </a:r>
            <a:br>
              <a:rPr lang="nl-NL" dirty="0" smtClean="0"/>
            </a:br>
            <a:r>
              <a:rPr lang="nl-NL" dirty="0" smtClean="0"/>
              <a:t>   -tijdens geboorte</a:t>
            </a:r>
            <a:br>
              <a:rPr lang="nl-NL" dirty="0" smtClean="0"/>
            </a:br>
            <a:r>
              <a:rPr lang="nl-NL" dirty="0" smtClean="0"/>
              <a:t>   - via </a:t>
            </a:r>
            <a:r>
              <a:rPr lang="nl-NL" dirty="0" err="1" smtClean="0"/>
              <a:t>aerosolen</a:t>
            </a:r>
            <a:r>
              <a:rPr lang="nl-NL" dirty="0" smtClean="0"/>
              <a:t> (druppeltjes en stofdeeltjes): </a:t>
            </a:r>
          </a:p>
          <a:p>
            <a:pPr marL="82296" indent="0">
              <a:buNone/>
            </a:pPr>
            <a:r>
              <a:rPr lang="nl-NL" dirty="0"/>
              <a:t> </a:t>
            </a:r>
            <a:r>
              <a:rPr lang="nl-NL" dirty="0" smtClean="0"/>
              <a:t> - bij hoesten, niezen</a:t>
            </a:r>
          </a:p>
          <a:p>
            <a:pPr marL="82296" indent="0">
              <a:buNone/>
            </a:pPr>
            <a:r>
              <a:rPr lang="nl-NL" dirty="0"/>
              <a:t> </a:t>
            </a:r>
            <a:r>
              <a:rPr lang="nl-NL" dirty="0" smtClean="0"/>
              <a:t> - via bloedbaan en slijmvliezen</a:t>
            </a:r>
          </a:p>
          <a:p>
            <a:pPr marL="82296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b="1" dirty="0" smtClean="0">
                <a:solidFill>
                  <a:srgbClr val="FF0000"/>
                </a:solidFill>
              </a:rPr>
              <a:t>Indirect contact: </a:t>
            </a:r>
            <a:r>
              <a:rPr lang="nl-NL" dirty="0" smtClean="0"/>
              <a:t>wanneer micro-organismen via transportmiddel worden overgebracht </a:t>
            </a:r>
          </a:p>
          <a:p>
            <a:pPr marL="82296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Bijv.: vuile naalden, insecten, voedsel en via de handen</a:t>
            </a:r>
          </a:p>
        </p:txBody>
      </p:sp>
    </p:spTree>
    <p:extLst>
      <p:ext uri="{BB962C8B-B14F-4D97-AF65-F5344CB8AC3E}">
        <p14:creationId xmlns:p14="http://schemas.microsoft.com/office/powerpoint/2010/main" xmlns="" val="7128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hlinkClick r:id="rId2"/>
              </a:rPr>
              <a:t>kruisbesmetting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Wanneer iemand wordt besmet met micro-organismen via andere zorgvragers, medewerkers of apparatuur. </a:t>
            </a:r>
          </a:p>
          <a:p>
            <a:pPr marL="82296" indent="0">
              <a:buNone/>
            </a:pPr>
            <a:endParaRPr lang="nl-NL" dirty="0" smtClean="0"/>
          </a:p>
          <a:p>
            <a:r>
              <a:rPr lang="nl-NL" dirty="0" smtClean="0"/>
              <a:t>Als de besmetting infectie tot gevolg is, heet het </a:t>
            </a:r>
            <a:r>
              <a:rPr lang="nl-NL" dirty="0" smtClean="0">
                <a:solidFill>
                  <a:srgbClr val="FF0000"/>
                </a:solidFill>
              </a:rPr>
              <a:t>kruisinfectie. 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871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Maatregelen om kruisinfectie zoveel mogelijk te voorkomen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dirty="0" smtClean="0"/>
              <a:t>Handhygiëne</a:t>
            </a:r>
          </a:p>
          <a:p>
            <a:pPr marL="82296" indent="0">
              <a:buNone/>
            </a:pPr>
            <a:endParaRPr lang="nl-NL" dirty="0" smtClean="0"/>
          </a:p>
          <a:p>
            <a:r>
              <a:rPr lang="nl-NL" dirty="0" smtClean="0"/>
              <a:t>Handreiniging (zonder desinfectie).</a:t>
            </a:r>
          </a:p>
          <a:p>
            <a:pPr marL="82296" indent="0">
              <a:buNone/>
            </a:pPr>
            <a:endParaRPr lang="nl-NL" dirty="0" smtClean="0"/>
          </a:p>
          <a:p>
            <a:r>
              <a:rPr lang="nl-NL" dirty="0" smtClean="0"/>
              <a:t>Desinfectie handen: alcohol (dood meer ziektekiemen).  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Wanneer handen desinfecteren?</a:t>
            </a:r>
          </a:p>
        </p:txBody>
      </p:sp>
    </p:spTree>
    <p:extLst>
      <p:ext uri="{BB962C8B-B14F-4D97-AF65-F5344CB8AC3E}">
        <p14:creationId xmlns:p14="http://schemas.microsoft.com/office/powerpoint/2010/main" xmlns="" val="13057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Persoonlijke hygiëne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nl-NL" dirty="0" smtClean="0"/>
              <a:t>Nagels: kort en schoon. </a:t>
            </a:r>
            <a:endParaRPr lang="nl-NL" dirty="0"/>
          </a:p>
          <a:p>
            <a:pPr>
              <a:buFontTx/>
              <a:buChar char="-"/>
            </a:pPr>
            <a:r>
              <a:rPr lang="nl-NL" dirty="0"/>
              <a:t>Haar is schoon en evt. </a:t>
            </a:r>
            <a:r>
              <a:rPr lang="nl-NL" dirty="0" smtClean="0"/>
              <a:t>opgestoken.</a:t>
            </a:r>
            <a:endParaRPr lang="nl-NL" dirty="0"/>
          </a:p>
          <a:p>
            <a:pPr>
              <a:buFontTx/>
              <a:buChar char="-"/>
            </a:pPr>
            <a:r>
              <a:rPr lang="nl-NL" dirty="0"/>
              <a:t>Sieraden verboden tijdens je werk (bron van infectie</a:t>
            </a:r>
            <a:r>
              <a:rPr lang="nl-NL" dirty="0" smtClean="0"/>
              <a:t>).</a:t>
            </a:r>
          </a:p>
          <a:p>
            <a:pPr>
              <a:buFontTx/>
              <a:buChar char="-"/>
            </a:pPr>
            <a:r>
              <a:rPr lang="nl-NL" dirty="0" smtClean="0"/>
              <a:t>Papieren zakdoekjes gebruiken.</a:t>
            </a:r>
          </a:p>
          <a:p>
            <a:pPr>
              <a:buFontTx/>
              <a:buChar char="-"/>
            </a:pPr>
            <a:r>
              <a:rPr lang="nl-NL" dirty="0" smtClean="0"/>
              <a:t>Eten en drinken niet toegestaan bij de leefruimte zorgvrager.</a:t>
            </a:r>
          </a:p>
          <a:p>
            <a:pPr>
              <a:buFontTx/>
              <a:buChar char="-"/>
            </a:pPr>
            <a:r>
              <a:rPr lang="nl-NL" dirty="0" smtClean="0"/>
              <a:t>Schoeisel niet buiten het werk gebruiken en moet goed te reinigen zijn. </a:t>
            </a:r>
          </a:p>
          <a:p>
            <a:pPr>
              <a:buFontTx/>
              <a:buChar char="-"/>
            </a:pPr>
            <a:r>
              <a:rPr lang="nl-NL" dirty="0" smtClean="0"/>
              <a:t>Kleding: iedere dag schone kleding.</a:t>
            </a:r>
          </a:p>
          <a:p>
            <a:pPr>
              <a:buFontTx/>
              <a:buChar char="-"/>
            </a:pPr>
            <a:r>
              <a:rPr lang="nl-NL" dirty="0" smtClean="0"/>
              <a:t>Wondjes dienen afgedekt te worden.</a:t>
            </a:r>
          </a:p>
          <a:p>
            <a:pPr marL="82296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73367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62068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hlinkClick r:id="rId2"/>
              </a:rPr>
              <a:t>MRSA</a:t>
            </a:r>
            <a:r>
              <a:rPr lang="nl-NL" dirty="0" smtClean="0"/>
              <a:t> (</a:t>
            </a:r>
            <a:r>
              <a:rPr lang="nl-NL" dirty="0" err="1" smtClean="0"/>
              <a:t>Metcilline</a:t>
            </a:r>
            <a:r>
              <a:rPr lang="nl-NL" dirty="0" smtClean="0"/>
              <a:t> Resistente staphylococcus aureus).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dirty="0" smtClean="0"/>
              <a:t>Is ongevoelig voor de meeste antibiotica, daardoor moeilijk te bestrijden.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Zeer gevaarlijk bij verminderd weerstand.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Direct sprake van isolatie.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Bezoek moet maatregelen nemen: muts  neus/mond masker en handschoenen.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15385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Beschermen en beschermd worden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Isolatie soms nodig, zoals bij MRSA</a:t>
            </a:r>
            <a:r>
              <a:rPr lang="nl-NL" smtClean="0"/>
              <a:t>, tuberculose.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7377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u="sng" dirty="0" smtClean="0"/>
              <a:t>Opdrachten </a:t>
            </a:r>
            <a:br>
              <a:rPr lang="nl-NL" b="1" u="sng" dirty="0" smtClean="0"/>
            </a:br>
            <a:r>
              <a:rPr lang="nl-NL" b="1" u="sng" dirty="0" smtClean="0"/>
              <a:t>Persoonlijke basiszorg deel 1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pPr marL="82296" indent="0">
              <a:buNone/>
            </a:pPr>
            <a:r>
              <a:rPr lang="nl-NL" dirty="0" smtClean="0"/>
              <a:t>Ga naar;</a:t>
            </a:r>
          </a:p>
          <a:p>
            <a:r>
              <a:rPr lang="nl-NL" dirty="0" smtClean="0"/>
              <a:t>blz132</a:t>
            </a:r>
            <a:r>
              <a:rPr lang="nl-NL" dirty="0"/>
              <a:t>: </a:t>
            </a:r>
          </a:p>
          <a:p>
            <a:r>
              <a:rPr lang="nl-NL" dirty="0" smtClean="0"/>
              <a:t>21 verwerkingsopdrachten</a:t>
            </a:r>
          </a:p>
          <a:p>
            <a:r>
              <a:rPr lang="nl-NL" dirty="0" smtClean="0"/>
              <a:t>Hoofdstuk 15; opdracht 2 en 4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pPr marL="82296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27151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/>
              <a:t>Therapeutisch </a:t>
            </a:r>
            <a:r>
              <a:rPr lang="nl-NL" b="1" u="sng" dirty="0" smtClean="0"/>
              <a:t>milieu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nl-NL" dirty="0"/>
              <a:t>Is afhankelijk van :</a:t>
            </a:r>
          </a:p>
          <a:p>
            <a:r>
              <a:rPr lang="nl-NL" dirty="0"/>
              <a:t>Inrichting huis,</a:t>
            </a:r>
          </a:p>
          <a:p>
            <a:r>
              <a:rPr lang="nl-NL" dirty="0"/>
              <a:t>Sociale contacten</a:t>
            </a:r>
          </a:p>
          <a:p>
            <a:r>
              <a:rPr lang="nl-NL" dirty="0"/>
              <a:t>Klimaat.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62986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Voorzieningen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Indeling gebouw.</a:t>
            </a:r>
          </a:p>
          <a:p>
            <a:r>
              <a:rPr lang="nl-NL" dirty="0" smtClean="0"/>
              <a:t>Voorzieningen in en om huis.</a:t>
            </a:r>
          </a:p>
          <a:p>
            <a:r>
              <a:rPr lang="nl-NL" dirty="0" smtClean="0"/>
              <a:t>Waar kan je voorzieningen aanvragen?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04683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klimaat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Indirecte ventilatie</a:t>
            </a:r>
          </a:p>
          <a:p>
            <a:r>
              <a:rPr lang="nl-NL" dirty="0" smtClean="0"/>
              <a:t>Directe ventilatie.</a:t>
            </a:r>
          </a:p>
          <a:p>
            <a:endParaRPr lang="nl-NL" dirty="0"/>
          </a:p>
          <a:p>
            <a:r>
              <a:rPr lang="nl-NL" dirty="0" smtClean="0"/>
              <a:t>Klimaatbeheersing in zorginstelling:</a:t>
            </a:r>
          </a:p>
          <a:p>
            <a:r>
              <a:rPr lang="nl-NL" dirty="0" smtClean="0"/>
              <a:t>Lucht en vochtigheid via systeem gereguleerd. Geen ramen openen.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63745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Infectieleer </a:t>
            </a:r>
            <a:r>
              <a:rPr lang="nl-NL" smtClean="0"/>
              <a:t>en hygiënisch </a:t>
            </a:r>
            <a:r>
              <a:rPr lang="nl-NL" dirty="0" smtClean="0"/>
              <a:t>werken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84632" indent="-457200">
              <a:buFontTx/>
              <a:buChar char="-"/>
            </a:pPr>
            <a:r>
              <a:rPr lang="nl-NL" dirty="0" smtClean="0"/>
              <a:t>Wat zijn micro-organismen</a:t>
            </a:r>
          </a:p>
          <a:p>
            <a:pPr marL="484632" indent="-457200">
              <a:buFontTx/>
              <a:buChar char="-"/>
            </a:pPr>
            <a:r>
              <a:rPr lang="nl-NL" dirty="0" smtClean="0"/>
              <a:t>Invloed van micro-organismen op het lichaam</a:t>
            </a:r>
          </a:p>
          <a:p>
            <a:pPr marL="484632" indent="-457200">
              <a:buFontTx/>
              <a:buChar char="-"/>
            </a:pPr>
            <a:r>
              <a:rPr lang="nl-NL" dirty="0" smtClean="0"/>
              <a:t>Voorschriften voor hygiënisch werken</a:t>
            </a:r>
          </a:p>
          <a:p>
            <a:endParaRPr lang="nl-NL" dirty="0" smtClean="0"/>
          </a:p>
          <a:p>
            <a:pPr marL="484632" indent="-457200">
              <a:buFontTx/>
              <a:buChar char="-"/>
            </a:pPr>
            <a:endParaRPr lang="nl-NL" dirty="0" smtClean="0"/>
          </a:p>
          <a:p>
            <a:pPr marL="484632" indent="-457200">
              <a:buFontTx/>
              <a:buChar char="-"/>
            </a:pP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717032"/>
            <a:ext cx="3096344" cy="2399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4469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gezondheid van de zorgvrager kan verstoord raken door allerlei factoren.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We worden omringd door micro-organismen, van de meeste hebben we geen last van.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73598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zijn micro-organismen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Zijn de kleinste levende wezen die bestaan. </a:t>
            </a:r>
          </a:p>
          <a:p>
            <a:pPr marL="82296" indent="0">
              <a:buNone/>
            </a:pPr>
            <a:endParaRPr lang="nl-NL" dirty="0" smtClean="0"/>
          </a:p>
          <a:p>
            <a:r>
              <a:rPr lang="nl-NL" dirty="0"/>
              <a:t>Ze zijn overal: op de vloer, in de lucht, in het water, op de huid en kleding, op werkbanken en apparatuur, maar ook op en in </a:t>
            </a:r>
            <a:r>
              <a:rPr lang="nl-NL" dirty="0" smtClean="0"/>
              <a:t>producten.</a:t>
            </a:r>
          </a:p>
          <a:p>
            <a:endParaRPr lang="nl-NL" dirty="0" smtClean="0"/>
          </a:p>
          <a:p>
            <a:r>
              <a:rPr lang="nl-NL" dirty="0" smtClean="0"/>
              <a:t>Ze kunnen op vier plaatsen ons lichaam binnendringen:</a:t>
            </a:r>
          </a:p>
          <a:p>
            <a:pPr marL="82296" indent="0"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/>
              <a:t>v</a:t>
            </a:r>
            <a:r>
              <a:rPr lang="nl-NL" dirty="0" smtClean="0"/>
              <a:t>ia de luchtwegen.</a:t>
            </a:r>
          </a:p>
          <a:p>
            <a:pPr>
              <a:buFontTx/>
              <a:buChar char="-"/>
            </a:pPr>
            <a:r>
              <a:rPr lang="nl-NL" dirty="0"/>
              <a:t>v</a:t>
            </a:r>
            <a:r>
              <a:rPr lang="nl-NL" dirty="0" smtClean="0"/>
              <a:t>ia de huid en slijmvliezen</a:t>
            </a:r>
          </a:p>
          <a:p>
            <a:pPr>
              <a:buFontTx/>
              <a:buChar char="-"/>
            </a:pPr>
            <a:r>
              <a:rPr lang="nl-NL" dirty="0"/>
              <a:t>v</a:t>
            </a:r>
            <a:r>
              <a:rPr lang="nl-NL" dirty="0" smtClean="0"/>
              <a:t>ia de maagdramkanaal</a:t>
            </a:r>
          </a:p>
          <a:p>
            <a:pPr>
              <a:buFontTx/>
              <a:buChar char="-"/>
            </a:pPr>
            <a:r>
              <a:rPr lang="nl-NL" dirty="0"/>
              <a:t>v</a:t>
            </a:r>
            <a:r>
              <a:rPr lang="nl-NL" dirty="0" smtClean="0"/>
              <a:t>ia het bloed</a:t>
            </a:r>
          </a:p>
          <a:p>
            <a:pPr marL="82296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08269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Groepen micro-organismen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Virussen (griepvirus)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Bacteriën (voedselvergiftiging)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Schimmels (voetschimmel)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Protozoa (malaria)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8887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onnewende">
  <a:themeElements>
    <a:clrScheme name="Zonnewend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Zonnewend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onnewend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389</TotalTime>
  <Words>488</Words>
  <Application>Microsoft Office PowerPoint</Application>
  <PresentationFormat>On-screen Show (4:3)</PresentationFormat>
  <Paragraphs>137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Zonnewende</vt:lpstr>
      <vt:lpstr>Eisen leefomgeving </vt:lpstr>
      <vt:lpstr>Therapeutisch milieu 1</vt:lpstr>
      <vt:lpstr>Therapeutisch milieu 2</vt:lpstr>
      <vt:lpstr>Voorzieningen</vt:lpstr>
      <vt:lpstr>klimaat</vt:lpstr>
      <vt:lpstr>Infectieleer en hygiënisch werken </vt:lpstr>
      <vt:lpstr>Inleiding</vt:lpstr>
      <vt:lpstr>Wat zijn micro-organismen</vt:lpstr>
      <vt:lpstr>Groepen micro-organismen</vt:lpstr>
      <vt:lpstr>Virussen</vt:lpstr>
      <vt:lpstr>Bacteriën </vt:lpstr>
      <vt:lpstr>Schimmels</vt:lpstr>
      <vt:lpstr>Protozoa</vt:lpstr>
      <vt:lpstr>Invloed van micro-organismen</vt:lpstr>
      <vt:lpstr>Infectieziekte</vt:lpstr>
      <vt:lpstr>Infectiecyclus</vt:lpstr>
      <vt:lpstr>Infectie voorkomen  </vt:lpstr>
      <vt:lpstr>Voorschriften voor hygiënisch werken</vt:lpstr>
      <vt:lpstr>Je taak als verzorgende</vt:lpstr>
      <vt:lpstr>Besmettingswegen</vt:lpstr>
      <vt:lpstr>kruisbesmetting </vt:lpstr>
      <vt:lpstr>Maatregelen om kruisinfectie zoveel mogelijk te voorkomen</vt:lpstr>
      <vt:lpstr>Persoonlijke hygiëne </vt:lpstr>
      <vt:lpstr>MRSA (Metcilline Resistente staphylococcus aureus).</vt:lpstr>
      <vt:lpstr>Beschermen en beschermd worden</vt:lpstr>
      <vt:lpstr>Opdrachten  Persoonlijke basiszorg deel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Infectieleer</dc:title>
  <dc:creator>Hoxhaj,G.</dc:creator>
  <cp:lastModifiedBy>Marga</cp:lastModifiedBy>
  <cp:revision>24</cp:revision>
  <dcterms:created xsi:type="dcterms:W3CDTF">2012-09-09T12:47:42Z</dcterms:created>
  <dcterms:modified xsi:type="dcterms:W3CDTF">2014-09-05T10:38:35Z</dcterms:modified>
</cp:coreProperties>
</file>